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4" r:id="rId2"/>
    <p:sldId id="256" r:id="rId3"/>
    <p:sldId id="266" r:id="rId4"/>
    <p:sldId id="263" r:id="rId5"/>
    <p:sldId id="261" r:id="rId6"/>
    <p:sldId id="262" r:id="rId7"/>
    <p:sldId id="257" r:id="rId8"/>
    <p:sldId id="268" r:id="rId9"/>
    <p:sldId id="258" r:id="rId10"/>
    <p:sldId id="259" r:id="rId11"/>
    <p:sldId id="260"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B0419D-520B-4CDF-BFB4-9134FCE95B0D}" type="datetimeFigureOut">
              <a:rPr lang="en-US" smtClean="0"/>
              <a:t>3/5/2020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ADDC522-A3F2-4669-8856-856E75287F4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154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B0419D-520B-4CDF-BFB4-9134FCE95B0D}"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C522-A3F2-4669-8856-856E75287F4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5101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B0419D-520B-4CDF-BFB4-9134FCE95B0D}"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C522-A3F2-4669-8856-856E75287F4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897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B0419D-520B-4CDF-BFB4-9134FCE95B0D}"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C522-A3F2-4669-8856-856E75287F4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344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B0419D-520B-4CDF-BFB4-9134FCE95B0D}"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C522-A3F2-4669-8856-856E75287F4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121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B0419D-520B-4CDF-BFB4-9134FCE95B0D}"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DC522-A3F2-4669-8856-856E75287F4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034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B0419D-520B-4CDF-BFB4-9134FCE95B0D}" type="datetimeFigureOut">
              <a:rPr lang="en-US" smtClean="0"/>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DC522-A3F2-4669-8856-856E75287F4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9986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B0419D-520B-4CDF-BFB4-9134FCE95B0D}" type="datetimeFigureOut">
              <a:rPr lang="en-US" smtClean="0"/>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DC522-A3F2-4669-8856-856E75287F4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89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0419D-520B-4CDF-BFB4-9134FCE95B0D}" type="datetimeFigureOut">
              <a:rPr lang="en-US" smtClean="0"/>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DC522-A3F2-4669-8856-856E75287F4B}" type="slidenum">
              <a:rPr lang="en-US" smtClean="0"/>
              <a:t>‹#›</a:t>
            </a:fld>
            <a:endParaRPr lang="en-US"/>
          </a:p>
        </p:txBody>
      </p:sp>
    </p:spTree>
    <p:extLst>
      <p:ext uri="{BB962C8B-B14F-4D97-AF65-F5344CB8AC3E}">
        <p14:creationId xmlns:p14="http://schemas.microsoft.com/office/powerpoint/2010/main" val="2826251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B0419D-520B-4CDF-BFB4-9134FCE95B0D}"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DC522-A3F2-4669-8856-856E75287F4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649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6B0419D-520B-4CDF-BFB4-9134FCE95B0D}" type="datetimeFigureOut">
              <a:rPr lang="en-US" smtClean="0"/>
              <a:t>3/5/2020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ADDC522-A3F2-4669-8856-856E75287F4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6293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6B0419D-520B-4CDF-BFB4-9134FCE95B0D}" type="datetimeFigureOut">
              <a:rPr lang="en-US" smtClean="0"/>
              <a:t>3/5/2020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ADDC522-A3F2-4669-8856-856E75287F4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93474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ljazeera.com/topics/events/coronavirus-outbreak.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43737C-AD2F-479F-8DF4-A56AA718139A}"/>
              </a:ext>
            </a:extLst>
          </p:cNvPr>
          <p:cNvSpPr/>
          <p:nvPr/>
        </p:nvSpPr>
        <p:spPr>
          <a:xfrm>
            <a:off x="1281202" y="754222"/>
            <a:ext cx="5998502" cy="1754326"/>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CORONA VIRUS-</a:t>
            </a:r>
          </a:p>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(FACTSHEET)</a:t>
            </a:r>
          </a:p>
        </p:txBody>
      </p:sp>
    </p:spTree>
    <p:extLst>
      <p:ext uri="{BB962C8B-B14F-4D97-AF65-F5344CB8AC3E}">
        <p14:creationId xmlns:p14="http://schemas.microsoft.com/office/powerpoint/2010/main" val="1823505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EE3ED-1549-4EE1-B67E-32097308C7BC}"/>
              </a:ext>
            </a:extLst>
          </p:cNvPr>
          <p:cNvSpPr>
            <a:spLocks noGrp="1"/>
          </p:cNvSpPr>
          <p:nvPr>
            <p:ph type="title"/>
          </p:nvPr>
        </p:nvSpPr>
        <p:spPr/>
        <p:txBody>
          <a:bodyPr/>
          <a:lstStyle/>
          <a:p>
            <a:r>
              <a:rPr lang="en-US" dirty="0"/>
              <a:t>Myths: </a:t>
            </a:r>
          </a:p>
        </p:txBody>
      </p:sp>
      <p:sp>
        <p:nvSpPr>
          <p:cNvPr id="3" name="Content Placeholder 2">
            <a:extLst>
              <a:ext uri="{FF2B5EF4-FFF2-40B4-BE49-F238E27FC236}">
                <a16:creationId xmlns:a16="http://schemas.microsoft.com/office/drawing/2014/main" id="{D53394EE-8B03-403A-9C62-0965F357F313}"/>
              </a:ext>
            </a:extLst>
          </p:cNvPr>
          <p:cNvSpPr>
            <a:spLocks noGrp="1"/>
          </p:cNvSpPr>
          <p:nvPr>
            <p:ph idx="1"/>
          </p:nvPr>
        </p:nvSpPr>
        <p:spPr/>
        <p:txBody>
          <a:bodyPr/>
          <a:lstStyle/>
          <a:p>
            <a:r>
              <a:rPr lang="en-US" dirty="0"/>
              <a:t>The virus can circulate through the air.</a:t>
            </a:r>
          </a:p>
          <a:p>
            <a:pPr marL="0" indent="0">
              <a:buNone/>
            </a:pPr>
            <a:r>
              <a:rPr lang="en-US" dirty="0"/>
              <a:t>Note:  “If you have an infected person in the front of the plane, for instance, and you’re in the back of the plane, your risk is close to zero simply because the area of exposure is thought to be roughly six feet from the infected person.” </a:t>
            </a:r>
          </a:p>
          <a:p>
            <a:pPr marL="0" indent="0">
              <a:buNone/>
            </a:pPr>
            <a:r>
              <a:rPr lang="en-US" dirty="0"/>
              <a:t>The virus can spread via eating ice-cream.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67972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AD931-A1AF-49F7-849B-3756E4F36CA8}"/>
              </a:ext>
            </a:extLst>
          </p:cNvPr>
          <p:cNvSpPr>
            <a:spLocks noGrp="1"/>
          </p:cNvSpPr>
          <p:nvPr>
            <p:ph type="ctrTitle"/>
          </p:nvPr>
        </p:nvSpPr>
        <p:spPr>
          <a:xfrm>
            <a:off x="2417779" y="802299"/>
            <a:ext cx="8637073" cy="1781876"/>
          </a:xfrm>
        </p:spPr>
        <p:txBody>
          <a:bodyPr>
            <a:normAutofit/>
          </a:bodyPr>
          <a:lstStyle/>
          <a:p>
            <a:r>
              <a:rPr lang="en-US" sz="4800" dirty="0"/>
              <a:t>Main reason for spread:</a:t>
            </a:r>
          </a:p>
        </p:txBody>
      </p:sp>
      <p:sp>
        <p:nvSpPr>
          <p:cNvPr id="3" name="Subtitle 2">
            <a:extLst>
              <a:ext uri="{FF2B5EF4-FFF2-40B4-BE49-F238E27FC236}">
                <a16:creationId xmlns:a16="http://schemas.microsoft.com/office/drawing/2014/main" id="{178D903B-D428-4344-9FF6-E1818F45F3BF}"/>
              </a:ext>
            </a:extLst>
          </p:cNvPr>
          <p:cNvSpPr>
            <a:spLocks noGrp="1"/>
          </p:cNvSpPr>
          <p:nvPr>
            <p:ph type="subTitle" idx="1"/>
          </p:nvPr>
        </p:nvSpPr>
        <p:spPr>
          <a:xfrm>
            <a:off x="2417780" y="3631096"/>
            <a:ext cx="8637072" cy="1781876"/>
          </a:xfrm>
        </p:spPr>
        <p:txBody>
          <a:bodyPr>
            <a:normAutofit/>
          </a:bodyPr>
          <a:lstStyle/>
          <a:p>
            <a:r>
              <a:rPr lang="en-US" dirty="0"/>
              <a:t>Close contact with an infectious person, such as shaking hands, or touching a doorknob, tabletop or other surfaces touched by an infectious person, and then touching your nose, eyes, or mouth can also transmit the virus.</a:t>
            </a:r>
            <a:endParaRPr lang="en-US" b="1" dirty="0"/>
          </a:p>
        </p:txBody>
      </p:sp>
    </p:spTree>
    <p:extLst>
      <p:ext uri="{BB962C8B-B14F-4D97-AF65-F5344CB8AC3E}">
        <p14:creationId xmlns:p14="http://schemas.microsoft.com/office/powerpoint/2010/main" val="664351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939C-37FB-40B4-B8B5-0115B8EC4E7D}"/>
              </a:ext>
            </a:extLst>
          </p:cNvPr>
          <p:cNvSpPr>
            <a:spLocks noGrp="1"/>
          </p:cNvSpPr>
          <p:nvPr>
            <p:ph type="title"/>
          </p:nvPr>
        </p:nvSpPr>
        <p:spPr/>
        <p:txBody>
          <a:bodyPr/>
          <a:lstStyle/>
          <a:p>
            <a:r>
              <a:rPr lang="en-US" dirty="0"/>
              <a:t>PREVENTION: </a:t>
            </a:r>
          </a:p>
        </p:txBody>
      </p:sp>
      <p:sp>
        <p:nvSpPr>
          <p:cNvPr id="3" name="Content Placeholder 2">
            <a:extLst>
              <a:ext uri="{FF2B5EF4-FFF2-40B4-BE49-F238E27FC236}">
                <a16:creationId xmlns:a16="http://schemas.microsoft.com/office/drawing/2014/main" id="{A921B022-ECEB-4132-B1EB-EBC50BBACE97}"/>
              </a:ext>
            </a:extLst>
          </p:cNvPr>
          <p:cNvSpPr>
            <a:spLocks noGrp="1"/>
          </p:cNvSpPr>
          <p:nvPr>
            <p:ph idx="1"/>
          </p:nvPr>
        </p:nvSpPr>
        <p:spPr/>
        <p:txBody>
          <a:bodyPr>
            <a:normAutofit fontScale="92500" lnSpcReduction="20000"/>
          </a:bodyPr>
          <a:lstStyle/>
          <a:p>
            <a:r>
              <a:rPr lang="en-US" dirty="0"/>
              <a:t>Regular hand washing, </a:t>
            </a:r>
          </a:p>
          <a:p>
            <a:r>
              <a:rPr lang="en-US" dirty="0"/>
              <a:t>Covering mouth and nose when coughing and sneezing, </a:t>
            </a:r>
          </a:p>
          <a:p>
            <a:r>
              <a:rPr lang="en-US" dirty="0"/>
              <a:t>Thoroughly cooking meat and eggs; non-vegetarian food.</a:t>
            </a:r>
          </a:p>
          <a:p>
            <a:r>
              <a:rPr lang="en-US" dirty="0"/>
              <a:t> Avoid close contact with anyone showing symptoms of respiratory illness such as coughing and sneezing. Maintain at least 1 meter distance between yourself and other people.</a:t>
            </a:r>
          </a:p>
          <a:p>
            <a:r>
              <a:rPr lang="en-US" dirty="0"/>
              <a:t>Strictly avoid any contact with other animals in the market (e.g., stray cats and dogs, rodents, birds, bats). </a:t>
            </a:r>
          </a:p>
          <a:p>
            <a:r>
              <a:rPr lang="en-US" dirty="0"/>
              <a:t>Avoid contact with potentially contaminated animal waste or fluids on the soil or structures of shops and market facilities.</a:t>
            </a:r>
          </a:p>
          <a:p>
            <a:endParaRPr lang="en-US" dirty="0"/>
          </a:p>
        </p:txBody>
      </p:sp>
    </p:spTree>
    <p:extLst>
      <p:ext uri="{BB962C8B-B14F-4D97-AF65-F5344CB8AC3E}">
        <p14:creationId xmlns:p14="http://schemas.microsoft.com/office/powerpoint/2010/main" val="226051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F8BEA-7092-4DA8-9A44-A90DA190A25D}"/>
              </a:ext>
            </a:extLst>
          </p:cNvPr>
          <p:cNvSpPr>
            <a:spLocks noGrp="1"/>
          </p:cNvSpPr>
          <p:nvPr>
            <p:ph type="title"/>
          </p:nvPr>
        </p:nvSpPr>
        <p:spPr/>
        <p:txBody>
          <a:bodyPr/>
          <a:lstStyle/>
          <a:p>
            <a:r>
              <a:rPr lang="en-US"/>
              <a:t>Treatments: </a:t>
            </a:r>
          </a:p>
        </p:txBody>
      </p:sp>
      <p:sp>
        <p:nvSpPr>
          <p:cNvPr id="3" name="Content Placeholder 2">
            <a:extLst>
              <a:ext uri="{FF2B5EF4-FFF2-40B4-BE49-F238E27FC236}">
                <a16:creationId xmlns:a16="http://schemas.microsoft.com/office/drawing/2014/main" id="{9F9076CC-168D-4522-9F33-FD213629FBF6}"/>
              </a:ext>
            </a:extLst>
          </p:cNvPr>
          <p:cNvSpPr>
            <a:spLocks noGrp="1"/>
          </p:cNvSpPr>
          <p:nvPr>
            <p:ph idx="1"/>
          </p:nvPr>
        </p:nvSpPr>
        <p:spPr/>
        <p:txBody>
          <a:bodyPr/>
          <a:lstStyle/>
          <a:p>
            <a:r>
              <a:rPr lang="en-US" b="1" dirty="0" err="1"/>
              <a:t>Favilavir</a:t>
            </a:r>
            <a:r>
              <a:rPr lang="en-US" b="1" dirty="0"/>
              <a:t>, the first approved coronavirus drug in China</a:t>
            </a:r>
            <a:endParaRPr lang="en-US" dirty="0"/>
          </a:p>
          <a:p>
            <a:r>
              <a:rPr lang="en-US" b="1" dirty="0"/>
              <a:t>mRNA-1273 vaccine by </a:t>
            </a:r>
            <a:r>
              <a:rPr lang="en-US" b="1" dirty="0" err="1"/>
              <a:t>Moderna</a:t>
            </a:r>
            <a:r>
              <a:rPr lang="en-US" b="1" dirty="0"/>
              <a:t> and Vaccine Research Center</a:t>
            </a:r>
          </a:p>
          <a:p>
            <a:r>
              <a:rPr lang="en-US" b="1" dirty="0"/>
              <a:t>INO-4800 by </a:t>
            </a:r>
            <a:r>
              <a:rPr lang="en-US" b="1" dirty="0" err="1"/>
              <a:t>Inovio</a:t>
            </a:r>
            <a:r>
              <a:rPr lang="en-US" b="1" dirty="0"/>
              <a:t> Pharmaceuticals and Beijing </a:t>
            </a:r>
            <a:r>
              <a:rPr lang="en-US" b="1" dirty="0" err="1"/>
              <a:t>Advaccine</a:t>
            </a:r>
            <a:r>
              <a:rPr lang="en-US" b="1" dirty="0"/>
              <a:t> Biotechnology</a:t>
            </a:r>
            <a:br>
              <a:rPr lang="en-US" dirty="0"/>
            </a:br>
            <a:endParaRPr lang="en-US" dirty="0"/>
          </a:p>
        </p:txBody>
      </p:sp>
    </p:spTree>
    <p:extLst>
      <p:ext uri="{BB962C8B-B14F-4D97-AF65-F5344CB8AC3E}">
        <p14:creationId xmlns:p14="http://schemas.microsoft.com/office/powerpoint/2010/main" val="49511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A346B-4601-44BC-9568-F98113E441D7}"/>
              </a:ext>
            </a:extLst>
          </p:cNvPr>
          <p:cNvSpPr>
            <a:spLocks noGrp="1"/>
          </p:cNvSpPr>
          <p:nvPr>
            <p:ph type="ctrTitle"/>
          </p:nvPr>
        </p:nvSpPr>
        <p:spPr>
          <a:xfrm rot="10800000" flipV="1">
            <a:off x="1524000" y="331304"/>
            <a:ext cx="9144000" cy="791059"/>
          </a:xfrm>
        </p:spPr>
        <p:txBody>
          <a:bodyPr>
            <a:normAutofit fontScale="90000"/>
          </a:bodyPr>
          <a:lstStyle/>
          <a:p>
            <a:r>
              <a:rPr lang="en-US"/>
              <a:t>Facts: </a:t>
            </a:r>
            <a:endParaRPr lang="en-US" dirty="0"/>
          </a:p>
        </p:txBody>
      </p:sp>
      <p:sp>
        <p:nvSpPr>
          <p:cNvPr id="3" name="Subtitle 2">
            <a:extLst>
              <a:ext uri="{FF2B5EF4-FFF2-40B4-BE49-F238E27FC236}">
                <a16:creationId xmlns:a16="http://schemas.microsoft.com/office/drawing/2014/main" id="{275BB535-9190-40D8-8409-5EE737316777}"/>
              </a:ext>
            </a:extLst>
          </p:cNvPr>
          <p:cNvSpPr>
            <a:spLocks noGrp="1"/>
          </p:cNvSpPr>
          <p:nvPr>
            <p:ph type="subTitle" idx="1"/>
          </p:nvPr>
        </p:nvSpPr>
        <p:spPr>
          <a:xfrm>
            <a:off x="1524000" y="1656522"/>
            <a:ext cx="9144000" cy="3601278"/>
          </a:xfrm>
        </p:spPr>
        <p:txBody>
          <a:bodyPr>
            <a:normAutofit/>
          </a:bodyPr>
          <a:lstStyle/>
          <a:p>
            <a:r>
              <a:rPr lang="en-US" dirty="0"/>
              <a:t>New cases of infection with a new coronavirus which emerged in the Chinese city of Wuhan, are being reported daily around the world.</a:t>
            </a:r>
          </a:p>
          <a:p>
            <a:r>
              <a:rPr lang="en-US" dirty="0"/>
              <a:t>This virus is known as </a:t>
            </a:r>
            <a:r>
              <a:rPr lang="en-US" u="sng" dirty="0">
                <a:hlinkClick r:id="rId2"/>
              </a:rPr>
              <a:t>COVID-1</a:t>
            </a:r>
            <a:r>
              <a:rPr lang="en-US" dirty="0">
                <a:hlinkClick r:id="rId2"/>
              </a:rPr>
              <a:t>9</a:t>
            </a:r>
            <a:r>
              <a:rPr lang="en-US" dirty="0"/>
              <a:t> (Corona virus disease 2019). This name was given on 11</a:t>
            </a:r>
            <a:r>
              <a:rPr lang="en-US" baseline="30000" dirty="0"/>
              <a:t>th</a:t>
            </a:r>
            <a:r>
              <a:rPr lang="en-US" dirty="0"/>
              <a:t> </a:t>
            </a:r>
            <a:r>
              <a:rPr lang="en-US" dirty="0" err="1"/>
              <a:t>feb.</a:t>
            </a:r>
            <a:r>
              <a:rPr lang="en-US" dirty="0"/>
              <a:t> 2020 by who.</a:t>
            </a:r>
          </a:p>
          <a:p>
            <a:endParaRPr lang="en-US" dirty="0"/>
          </a:p>
          <a:p>
            <a:r>
              <a:rPr lang="en-US" dirty="0"/>
              <a:t>In mainland China, 2,345 (ABOUT 3000) people have died, while 76,288 (ABOUT 1 LAKH) infections have been confirmed, according to government figures.</a:t>
            </a:r>
          </a:p>
          <a:p>
            <a:endParaRPr lang="en-US" dirty="0"/>
          </a:p>
        </p:txBody>
      </p:sp>
    </p:spTree>
    <p:extLst>
      <p:ext uri="{BB962C8B-B14F-4D97-AF65-F5344CB8AC3E}">
        <p14:creationId xmlns:p14="http://schemas.microsoft.com/office/powerpoint/2010/main" val="221802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4CD4-C0CA-4BBD-9BBA-76CAC76059AF}"/>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45DC86A9-3FAC-4378-AE53-D904B281A8C3}"/>
              </a:ext>
            </a:extLst>
          </p:cNvPr>
          <p:cNvSpPr>
            <a:spLocks noGrp="1"/>
          </p:cNvSpPr>
          <p:nvPr>
            <p:ph idx="1"/>
          </p:nvPr>
        </p:nvSpPr>
        <p:spPr/>
        <p:txBody>
          <a:bodyPr/>
          <a:lstStyle/>
          <a:p>
            <a:r>
              <a:rPr lang="en-US" dirty="0"/>
              <a:t>SARS VIRUS SPREAD IN 2003; DEATH RATE WAS 10%. </a:t>
            </a:r>
          </a:p>
          <a:p>
            <a:r>
              <a:rPr lang="en-US" dirty="0"/>
              <a:t>CASES ARE RISING IN VARIOUS COUNTRIES. ABOUT 30 COUNTRIES ARE AFFECTED. </a:t>
            </a:r>
          </a:p>
          <a:p>
            <a:r>
              <a:rPr lang="en-US" dirty="0"/>
              <a:t>INTERNATIONAL EPIDEMIOLOGICAL SURVEY REPORTS STATED THAT THE VIRUS WILL SOON CONVERT INTO PANDEMIC. </a:t>
            </a:r>
          </a:p>
        </p:txBody>
      </p:sp>
    </p:spTree>
    <p:extLst>
      <p:ext uri="{BB962C8B-B14F-4D97-AF65-F5344CB8AC3E}">
        <p14:creationId xmlns:p14="http://schemas.microsoft.com/office/powerpoint/2010/main" val="2668004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6AF2-5361-4603-82B3-738B3272A219}"/>
              </a:ext>
            </a:extLst>
          </p:cNvPr>
          <p:cNvSpPr>
            <a:spLocks noGrp="1"/>
          </p:cNvSpPr>
          <p:nvPr>
            <p:ph type="title"/>
          </p:nvPr>
        </p:nvSpPr>
        <p:spPr/>
        <p:txBody>
          <a:bodyPr/>
          <a:lstStyle/>
          <a:p>
            <a:r>
              <a:rPr lang="en-US" dirty="0"/>
              <a:t>INCUBATION PERIOD </a:t>
            </a:r>
          </a:p>
        </p:txBody>
      </p:sp>
      <p:sp>
        <p:nvSpPr>
          <p:cNvPr id="3" name="Content Placeholder 2">
            <a:extLst>
              <a:ext uri="{FF2B5EF4-FFF2-40B4-BE49-F238E27FC236}">
                <a16:creationId xmlns:a16="http://schemas.microsoft.com/office/drawing/2014/main" id="{27D52CE6-8C7E-4BC9-A327-C1773E6403C0}"/>
              </a:ext>
            </a:extLst>
          </p:cNvPr>
          <p:cNvSpPr>
            <a:spLocks noGrp="1"/>
          </p:cNvSpPr>
          <p:nvPr>
            <p:ph idx="1"/>
          </p:nvPr>
        </p:nvSpPr>
        <p:spPr/>
        <p:txBody>
          <a:bodyPr/>
          <a:lstStyle/>
          <a:p>
            <a:r>
              <a:rPr lang="en-US" dirty="0"/>
              <a:t>2 TO 11 DAYS</a:t>
            </a:r>
          </a:p>
          <a:p>
            <a:r>
              <a:rPr lang="en-US" dirty="0"/>
              <a:t>FLU like symptoms are seen on second day. </a:t>
            </a:r>
          </a:p>
          <a:p>
            <a:r>
              <a:rPr lang="en-US" dirty="0"/>
              <a:t>On day 4 medical treatment becomes necessary; shortness of breath and early pneumonia.</a:t>
            </a:r>
          </a:p>
          <a:p>
            <a:r>
              <a:rPr lang="en-US" dirty="0"/>
              <a:t>Critically ill by day seven. </a:t>
            </a:r>
          </a:p>
          <a:p>
            <a:r>
              <a:rPr lang="en-US" dirty="0"/>
              <a:t>After day 11, most patients who survive are on their way to recovery.</a:t>
            </a:r>
          </a:p>
          <a:p>
            <a:endParaRPr lang="en-US" dirty="0"/>
          </a:p>
        </p:txBody>
      </p:sp>
    </p:spTree>
    <p:extLst>
      <p:ext uri="{BB962C8B-B14F-4D97-AF65-F5344CB8AC3E}">
        <p14:creationId xmlns:p14="http://schemas.microsoft.com/office/powerpoint/2010/main" val="198807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C753-1C59-47D1-BDF6-7410DDDDB90D}"/>
              </a:ext>
            </a:extLst>
          </p:cNvPr>
          <p:cNvSpPr>
            <a:spLocks noGrp="1"/>
          </p:cNvSpPr>
          <p:nvPr>
            <p:ph type="ctrTitle"/>
          </p:nvPr>
        </p:nvSpPr>
        <p:spPr>
          <a:xfrm>
            <a:off x="2417779" y="802299"/>
            <a:ext cx="8637073" cy="1198780"/>
          </a:xfrm>
        </p:spPr>
        <p:txBody>
          <a:bodyPr/>
          <a:lstStyle/>
          <a:p>
            <a:r>
              <a:rPr lang="en-US" dirty="0"/>
              <a:t>SYMPTOMS</a:t>
            </a:r>
          </a:p>
        </p:txBody>
      </p:sp>
      <p:sp>
        <p:nvSpPr>
          <p:cNvPr id="3" name="Subtitle 2">
            <a:extLst>
              <a:ext uri="{FF2B5EF4-FFF2-40B4-BE49-F238E27FC236}">
                <a16:creationId xmlns:a16="http://schemas.microsoft.com/office/drawing/2014/main" id="{A3BC005C-5EBB-4CFC-A6CF-C76915BA22C1}"/>
              </a:ext>
            </a:extLst>
          </p:cNvPr>
          <p:cNvSpPr>
            <a:spLocks noGrp="1"/>
          </p:cNvSpPr>
          <p:nvPr>
            <p:ph type="subTitle" idx="1"/>
          </p:nvPr>
        </p:nvSpPr>
        <p:spPr>
          <a:xfrm>
            <a:off x="530087" y="2001079"/>
            <a:ext cx="10524765" cy="3723861"/>
          </a:xfrm>
        </p:spPr>
        <p:txBody>
          <a:bodyPr>
            <a:normAutofit/>
          </a:bodyPr>
          <a:lstStyle/>
          <a:p>
            <a:pPr marL="285750" indent="-285750">
              <a:buFont typeface="Arial" panose="020B0604020202020204" pitchFamily="34" charset="0"/>
              <a:buChar char="•"/>
            </a:pPr>
            <a:r>
              <a:rPr lang="en-US" dirty="0"/>
              <a:t>Respiratory symptoms, </a:t>
            </a:r>
          </a:p>
          <a:p>
            <a:pPr marL="285750" indent="-285750">
              <a:buFont typeface="Arial" panose="020B0604020202020204" pitchFamily="34" charset="0"/>
              <a:buChar char="•"/>
            </a:pPr>
            <a:r>
              <a:rPr lang="en-US" dirty="0"/>
              <a:t>fever, </a:t>
            </a:r>
          </a:p>
          <a:p>
            <a:pPr marL="285750" indent="-285750">
              <a:buFont typeface="Arial" panose="020B0604020202020204" pitchFamily="34" charset="0"/>
              <a:buChar char="•"/>
            </a:pPr>
            <a:r>
              <a:rPr lang="en-US" dirty="0"/>
              <a:t>cough, </a:t>
            </a:r>
          </a:p>
          <a:p>
            <a:pPr marL="285750" indent="-285750">
              <a:buFont typeface="Arial" panose="020B0604020202020204" pitchFamily="34" charset="0"/>
              <a:buChar char="•"/>
            </a:pPr>
            <a:r>
              <a:rPr lang="en-US" dirty="0"/>
              <a:t>shortness of breath and </a:t>
            </a:r>
          </a:p>
          <a:p>
            <a:pPr marL="285750" indent="-285750">
              <a:buFont typeface="Arial" panose="020B0604020202020204" pitchFamily="34" charset="0"/>
              <a:buChar char="•"/>
            </a:pPr>
            <a:r>
              <a:rPr lang="en-US" dirty="0"/>
              <a:t>breathing difficulties. </a:t>
            </a:r>
          </a:p>
          <a:p>
            <a:pPr marL="285750" indent="-285750">
              <a:buFont typeface="Arial" panose="020B0604020202020204" pitchFamily="34" charset="0"/>
              <a:buChar char="•"/>
            </a:pPr>
            <a:r>
              <a:rPr lang="en-US" dirty="0"/>
              <a:t>In more severe cases, infection can cause pneumonia, severe acute respiratory syndrome, kidney failure and even death. </a:t>
            </a:r>
          </a:p>
          <a:p>
            <a:endParaRPr lang="en-US" dirty="0"/>
          </a:p>
        </p:txBody>
      </p:sp>
    </p:spTree>
    <p:extLst>
      <p:ext uri="{BB962C8B-B14F-4D97-AF65-F5344CB8AC3E}">
        <p14:creationId xmlns:p14="http://schemas.microsoft.com/office/powerpoint/2010/main" val="1164823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00E8B-F3C4-4789-AFDD-5A1897E806BE}"/>
              </a:ext>
            </a:extLst>
          </p:cNvPr>
          <p:cNvSpPr>
            <a:spLocks noGrp="1"/>
          </p:cNvSpPr>
          <p:nvPr>
            <p:ph type="title"/>
          </p:nvPr>
        </p:nvSpPr>
        <p:spPr/>
        <p:txBody>
          <a:bodyPr/>
          <a:lstStyle/>
          <a:p>
            <a:r>
              <a:rPr lang="en-US" dirty="0"/>
              <a:t>DEATH RATE </a:t>
            </a:r>
          </a:p>
        </p:txBody>
      </p:sp>
      <p:sp>
        <p:nvSpPr>
          <p:cNvPr id="3" name="Content Placeholder 2">
            <a:extLst>
              <a:ext uri="{FF2B5EF4-FFF2-40B4-BE49-F238E27FC236}">
                <a16:creationId xmlns:a16="http://schemas.microsoft.com/office/drawing/2014/main" id="{DEBA44E7-7419-4F92-8A85-9A89E85D5C12}"/>
              </a:ext>
            </a:extLst>
          </p:cNvPr>
          <p:cNvSpPr>
            <a:spLocks noGrp="1"/>
          </p:cNvSpPr>
          <p:nvPr>
            <p:ph idx="1"/>
          </p:nvPr>
        </p:nvSpPr>
        <p:spPr/>
        <p:txBody>
          <a:bodyPr/>
          <a:lstStyle/>
          <a:p>
            <a:r>
              <a:rPr lang="en-US" dirty="0"/>
              <a:t>2%</a:t>
            </a:r>
          </a:p>
          <a:p>
            <a:r>
              <a:rPr lang="en-US" dirty="0"/>
              <a:t>LESS DEADLY THAN SARS WHICH HAD 10% DEATH RATE</a:t>
            </a:r>
          </a:p>
        </p:txBody>
      </p:sp>
    </p:spTree>
    <p:extLst>
      <p:ext uri="{BB962C8B-B14F-4D97-AF65-F5344CB8AC3E}">
        <p14:creationId xmlns:p14="http://schemas.microsoft.com/office/powerpoint/2010/main" val="1739161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061A2-7EAB-4061-AEFF-BA556DDF0F9F}"/>
              </a:ext>
            </a:extLst>
          </p:cNvPr>
          <p:cNvSpPr>
            <a:spLocks noGrp="1"/>
          </p:cNvSpPr>
          <p:nvPr>
            <p:ph type="title"/>
          </p:nvPr>
        </p:nvSpPr>
        <p:spPr/>
        <p:txBody>
          <a:bodyPr/>
          <a:lstStyle/>
          <a:p>
            <a:r>
              <a:rPr lang="en-US" dirty="0"/>
              <a:t>Name of the virus </a:t>
            </a:r>
          </a:p>
        </p:txBody>
      </p:sp>
      <p:sp>
        <p:nvSpPr>
          <p:cNvPr id="3" name="Content Placeholder 2">
            <a:extLst>
              <a:ext uri="{FF2B5EF4-FFF2-40B4-BE49-F238E27FC236}">
                <a16:creationId xmlns:a16="http://schemas.microsoft.com/office/drawing/2014/main" id="{70A02FD8-E34C-49F8-A933-47B73528FCA9}"/>
              </a:ext>
            </a:extLst>
          </p:cNvPr>
          <p:cNvSpPr>
            <a:spLocks noGrp="1"/>
          </p:cNvSpPr>
          <p:nvPr>
            <p:ph idx="1"/>
          </p:nvPr>
        </p:nvSpPr>
        <p:spPr/>
        <p:txBody>
          <a:bodyPr/>
          <a:lstStyle/>
          <a:p>
            <a:r>
              <a:rPr lang="en-US" dirty="0"/>
              <a:t>COVID-19 by the World Health Organization. </a:t>
            </a:r>
          </a:p>
          <a:p>
            <a:r>
              <a:rPr lang="en-US" dirty="0"/>
              <a:t>(The virus itself has been named SARS-CoV-2 by the International Committee on Taxonomy of Viruses).</a:t>
            </a:r>
          </a:p>
        </p:txBody>
      </p:sp>
    </p:spTree>
    <p:extLst>
      <p:ext uri="{BB962C8B-B14F-4D97-AF65-F5344CB8AC3E}">
        <p14:creationId xmlns:p14="http://schemas.microsoft.com/office/powerpoint/2010/main" val="50186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304A1-0E6D-4935-B9E9-82B6AF9FF27C}"/>
              </a:ext>
            </a:extLst>
          </p:cNvPr>
          <p:cNvSpPr>
            <a:spLocks noGrp="1"/>
          </p:cNvSpPr>
          <p:nvPr>
            <p:ph type="title"/>
          </p:nvPr>
        </p:nvSpPr>
        <p:spPr/>
        <p:txBody>
          <a:bodyPr/>
          <a:lstStyle/>
          <a:p>
            <a:r>
              <a:rPr lang="en-US" dirty="0"/>
              <a:t>Mode of infection </a:t>
            </a:r>
          </a:p>
        </p:txBody>
      </p:sp>
      <p:sp>
        <p:nvSpPr>
          <p:cNvPr id="3" name="Content Placeholder 2">
            <a:extLst>
              <a:ext uri="{FF2B5EF4-FFF2-40B4-BE49-F238E27FC236}">
                <a16:creationId xmlns:a16="http://schemas.microsoft.com/office/drawing/2014/main" id="{B8D06D5D-D5E7-4594-AA1C-7E26131752CC}"/>
              </a:ext>
            </a:extLst>
          </p:cNvPr>
          <p:cNvSpPr>
            <a:spLocks noGrp="1"/>
          </p:cNvSpPr>
          <p:nvPr>
            <p:ph idx="1"/>
          </p:nvPr>
        </p:nvSpPr>
        <p:spPr/>
        <p:txBody>
          <a:bodyPr/>
          <a:lstStyle/>
          <a:p>
            <a:r>
              <a:rPr lang="en-US" dirty="0"/>
              <a:t>The new coronavirus is spread through droplets and surfaces.</a:t>
            </a:r>
          </a:p>
          <a:p>
            <a:r>
              <a:rPr lang="en-US" dirty="0"/>
              <a:t>It may travel up to six feet from someone who is sneezing or coughing. </a:t>
            </a:r>
          </a:p>
          <a:p>
            <a:endParaRPr lang="en-US" dirty="0"/>
          </a:p>
        </p:txBody>
      </p:sp>
    </p:spTree>
    <p:extLst>
      <p:ext uri="{BB962C8B-B14F-4D97-AF65-F5344CB8AC3E}">
        <p14:creationId xmlns:p14="http://schemas.microsoft.com/office/powerpoint/2010/main" val="281353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D157-F7EC-44C1-AE51-962787872E3F}"/>
              </a:ext>
            </a:extLst>
          </p:cNvPr>
          <p:cNvSpPr>
            <a:spLocks noGrp="1"/>
          </p:cNvSpPr>
          <p:nvPr>
            <p:ph type="ctrTitle"/>
          </p:nvPr>
        </p:nvSpPr>
        <p:spPr>
          <a:xfrm>
            <a:off x="2417779" y="802299"/>
            <a:ext cx="8637073" cy="1145772"/>
          </a:xfrm>
        </p:spPr>
        <p:txBody>
          <a:bodyPr/>
          <a:lstStyle/>
          <a:p>
            <a:r>
              <a:rPr lang="en-US" dirty="0"/>
              <a:t>Mode of infection </a:t>
            </a:r>
          </a:p>
        </p:txBody>
      </p:sp>
      <p:sp>
        <p:nvSpPr>
          <p:cNvPr id="3" name="Subtitle 2">
            <a:extLst>
              <a:ext uri="{FF2B5EF4-FFF2-40B4-BE49-F238E27FC236}">
                <a16:creationId xmlns:a16="http://schemas.microsoft.com/office/drawing/2014/main" id="{C74784CC-F3AC-476D-90C7-22CE2E0019F1}"/>
              </a:ext>
            </a:extLst>
          </p:cNvPr>
          <p:cNvSpPr>
            <a:spLocks noGrp="1"/>
          </p:cNvSpPr>
          <p:nvPr>
            <p:ph type="subTitle" idx="1"/>
          </p:nvPr>
        </p:nvSpPr>
        <p:spPr>
          <a:xfrm>
            <a:off x="2417780" y="2107096"/>
            <a:ext cx="8637072" cy="3299791"/>
          </a:xfrm>
        </p:spPr>
        <p:txBody>
          <a:bodyPr>
            <a:normAutofit/>
          </a:bodyPr>
          <a:lstStyle/>
          <a:p>
            <a:r>
              <a:rPr lang="en-US" dirty="0"/>
              <a:t>INITIALLY THE VIRUS WAS A ZOONOTIC. </a:t>
            </a:r>
          </a:p>
          <a:p>
            <a:r>
              <a:rPr lang="en-US" dirty="0"/>
              <a:t>SARS (severe acute respiratory syndrome) VIRUS CAME FROM CATS TO HUMANS; came from </a:t>
            </a:r>
            <a:r>
              <a:rPr lang="en-US" dirty="0" err="1"/>
              <a:t>hong</a:t>
            </a:r>
            <a:r>
              <a:rPr lang="en-US" dirty="0"/>
              <a:t> </a:t>
            </a:r>
            <a:r>
              <a:rPr lang="en-US" dirty="0" err="1"/>
              <a:t>kong</a:t>
            </a:r>
            <a:r>
              <a:rPr lang="en-US" dirty="0"/>
              <a:t>, china. </a:t>
            </a:r>
          </a:p>
          <a:p>
            <a:endParaRPr lang="en-US" dirty="0"/>
          </a:p>
          <a:p>
            <a:r>
              <a:rPr lang="en-US" dirty="0"/>
              <a:t>MERS (Middle east respiratory syndrome) VIRUS CAME FROM CAMELS TO HUMANS. Came from Saudi </a:t>
            </a:r>
            <a:r>
              <a:rPr lang="en-US" dirty="0" err="1"/>
              <a:t>arabia</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33338219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528</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Gallery</vt:lpstr>
      <vt:lpstr>PowerPoint Presentation</vt:lpstr>
      <vt:lpstr>Facts: </vt:lpstr>
      <vt:lpstr>HISTORY:</vt:lpstr>
      <vt:lpstr>INCUBATION PERIOD </vt:lpstr>
      <vt:lpstr>SYMPTOMS</vt:lpstr>
      <vt:lpstr>DEATH RATE </vt:lpstr>
      <vt:lpstr>Name of the virus </vt:lpstr>
      <vt:lpstr>Mode of infection </vt:lpstr>
      <vt:lpstr>Mode of infection </vt:lpstr>
      <vt:lpstr>Myths: </vt:lpstr>
      <vt:lpstr>Main reason for spread:</vt:lpstr>
      <vt:lpstr>PREVENTION: </vt:lpstr>
      <vt:lpstr>Treatments: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11</cp:revision>
  <dcterms:created xsi:type="dcterms:W3CDTF">2020-02-23T04:06:26Z</dcterms:created>
  <dcterms:modified xsi:type="dcterms:W3CDTF">2020-03-05T06:58:42Z</dcterms:modified>
</cp:coreProperties>
</file>